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Nanum Gothic"/>
      <p:regular r:id="rId38"/>
      <p:bold r:id="rId39"/>
    </p:embeddedFont>
    <p:embeddedFont>
      <p:font typeface="NanumGothic ExtraBold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anumGothicExtraBold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NanumGothic-bold.fntdata"/><Relationship Id="rId16" Type="http://schemas.openxmlformats.org/officeDocument/2006/relationships/slide" Target="slides/slide11.xml"/><Relationship Id="rId38" Type="http://schemas.openxmlformats.org/officeDocument/2006/relationships/font" Target="fonts/NanumGothic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8fcd7befd_1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8fcd7befd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8fcd7befd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08fcd7befd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8fd884687_4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8fd884687_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08fcd7befd_1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08fcd7befd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8fcd7befd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08fcd7befd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08fd884687_4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08fd884687_4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08fcd7befd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08fcd7befd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8fcd7befd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08fcd7befd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08fd884687_4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08fd884687_4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08fcd7befd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08fcd7befd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08fcd7befd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08fcd7befd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8fcd7befd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08fcd7befd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08fd884687_4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08fd884687_4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8fcd7befd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8fcd7befd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8fcd7befd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08fcd7befd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08fd884687_4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08fd884687_4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8fd884687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08fd884687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8fcd7befd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8fcd7befd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1ab7e7c2f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1ab7e7c2f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8fcd7befd_1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08fcd7befd_1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8fcd7befd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08fcd7befd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08fcd7befd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08fcd7befd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08fd884687_5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08fd884687_5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08fcd7befd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08fcd7befd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d1ab7e7c2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d1ab7e7c2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08fcd7befd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08fcd7befd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1ab7e7c2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1ab7e7c2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8fcd7befd_1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08fcd7befd_1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8fcd7befd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08fcd7befd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8fcd7befd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08fcd7befd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8fd884687_4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08fd884687_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image" Target="../media/image25.png"/><Relationship Id="rId6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20.png"/><Relationship Id="rId6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29.png"/><Relationship Id="rId5" Type="http://schemas.openxmlformats.org/officeDocument/2006/relationships/image" Target="../media/image14.png"/><Relationship Id="rId6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Relationship Id="rId6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46.png"/><Relationship Id="rId5" Type="http://schemas.openxmlformats.org/officeDocument/2006/relationships/image" Target="../media/image32.png"/><Relationship Id="rId6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56.png"/><Relationship Id="rId5" Type="http://schemas.openxmlformats.org/officeDocument/2006/relationships/image" Target="../media/image35.png"/><Relationship Id="rId6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41.png"/><Relationship Id="rId5" Type="http://schemas.openxmlformats.org/officeDocument/2006/relationships/image" Target="../media/image43.png"/><Relationship Id="rId6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42.png"/><Relationship Id="rId5" Type="http://schemas.openxmlformats.org/officeDocument/2006/relationships/image" Target="../media/image36.png"/><Relationship Id="rId6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44.png"/><Relationship Id="rId5" Type="http://schemas.openxmlformats.org/officeDocument/2006/relationships/image" Target="../media/image39.png"/><Relationship Id="rId6" Type="http://schemas.openxmlformats.org/officeDocument/2006/relationships/image" Target="../media/image5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37.png"/><Relationship Id="rId5" Type="http://schemas.openxmlformats.org/officeDocument/2006/relationships/image" Target="../media/image5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45.png"/><Relationship Id="rId5" Type="http://schemas.openxmlformats.org/officeDocument/2006/relationships/image" Target="../media/image47.png"/><Relationship Id="rId6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Relationship Id="rId4" Type="http://schemas.openxmlformats.org/officeDocument/2006/relationships/image" Target="../media/image51.png"/><Relationship Id="rId5" Type="http://schemas.openxmlformats.org/officeDocument/2006/relationships/image" Target="../media/image55.png"/><Relationship Id="rId6" Type="http://schemas.openxmlformats.org/officeDocument/2006/relationships/image" Target="../media/image5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31.png"/><Relationship Id="rId5" Type="http://schemas.openxmlformats.org/officeDocument/2006/relationships/image" Target="../media/image28.png"/><Relationship Id="rId6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/>
        </p:nvSpPr>
        <p:spPr>
          <a:xfrm>
            <a:off x="672500" y="910400"/>
            <a:ext cx="4172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04. </a:t>
            </a:r>
            <a:r>
              <a:rPr lang="ko" sz="2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OVERAGE</a:t>
            </a:r>
            <a:endParaRPr sz="28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(</a:t>
            </a:r>
            <a:r>
              <a:rPr lang="ko" sz="20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월 초과사용 시간</a:t>
            </a:r>
            <a:r>
              <a:rPr lang="ko" sz="20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  <a:endParaRPr sz="20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37" name="Google Shape;137;p22"/>
          <p:cNvSpPr txBox="1"/>
          <p:nvPr/>
        </p:nvSpPr>
        <p:spPr>
          <a:xfrm>
            <a:off x="901100" y="3253800"/>
            <a:ext cx="747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가설 : 월 초과사용 시간이 고객 이탈여부에 영향을 미칠 것이다.</a:t>
            </a:r>
            <a:endParaRPr sz="18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 txBox="1"/>
          <p:nvPr/>
        </p:nvSpPr>
        <p:spPr>
          <a:xfrm>
            <a:off x="672500" y="790775"/>
            <a:ext cx="228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단변량 분석</a:t>
            </a:r>
            <a:endParaRPr b="1"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4" name="Google Shape;144;p23"/>
          <p:cNvSpPr txBox="1"/>
          <p:nvPr/>
        </p:nvSpPr>
        <p:spPr>
          <a:xfrm>
            <a:off x="555450" y="3528000"/>
            <a:ext cx="8033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✔ -</a:t>
            </a:r>
            <a:r>
              <a:rPr lang="ko" sz="1050">
                <a:solidFill>
                  <a:srgbClr val="59595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2라는 이상치의 사용시간이 나타났기 때문에 이 데이터에 대한 처리 방안이 필요하다.</a:t>
            </a:r>
            <a:endParaRPr sz="1050">
              <a:solidFill>
                <a:srgbClr val="59595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59595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lang="ko" sz="105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✔ </a:t>
            </a:r>
            <a:r>
              <a:rPr lang="ko" sz="1050">
                <a:solidFill>
                  <a:srgbClr val="59595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고객의 25%가량이 초과 사용시간이 0으로 나타났기 때문에 이 데이터를 제외하고 분석해 볼 필요가 있다.</a:t>
            </a:r>
            <a:endParaRPr sz="105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5" name="Google Shape;145;p23"/>
          <p:cNvSpPr txBox="1"/>
          <p:nvPr/>
        </p:nvSpPr>
        <p:spPr>
          <a:xfrm>
            <a:off x="672500" y="390575"/>
            <a:ext cx="197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59AE3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04. </a:t>
            </a:r>
            <a:r>
              <a:rPr lang="ko">
                <a:solidFill>
                  <a:srgbClr val="659AE3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OVERAGE</a:t>
            </a:r>
            <a:endParaRPr>
              <a:solidFill>
                <a:srgbClr val="659AE3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4625" y="1271510"/>
            <a:ext cx="2758400" cy="1793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425" y="1314300"/>
            <a:ext cx="2615325" cy="175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9400" y="1195329"/>
            <a:ext cx="2758400" cy="1869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 rotWithShape="1">
          <a:blip r:embed="rId3">
            <a:alphaModFix/>
          </a:blip>
          <a:srcRect b="0" l="44270" r="-4427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4"/>
          <p:cNvSpPr txBox="1"/>
          <p:nvPr/>
        </p:nvSpPr>
        <p:spPr>
          <a:xfrm>
            <a:off x="672500" y="790775"/>
            <a:ext cx="422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이변량 분석 (OVERAGE &gt; CHURN) </a:t>
            </a:r>
            <a:endParaRPr b="1"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6" name="Google Shape;156;p24"/>
          <p:cNvSpPr txBox="1"/>
          <p:nvPr/>
        </p:nvSpPr>
        <p:spPr>
          <a:xfrm>
            <a:off x="555450" y="3528000"/>
            <a:ext cx="8033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✔ </a:t>
            </a:r>
            <a:r>
              <a:rPr lang="ko" sz="1050">
                <a:solidFill>
                  <a:srgbClr val="59595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초과시간 대략 100분 정도를 기준으로 이탈 여부에 큰 차이를 보이고 있다.</a:t>
            </a:r>
            <a:endParaRPr sz="1050">
              <a:solidFill>
                <a:srgbClr val="59595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59595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lang="ko" sz="105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✔ </a:t>
            </a:r>
            <a:r>
              <a:rPr lang="ko" sz="1050">
                <a:solidFill>
                  <a:srgbClr val="59595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검정 결과 p-value의 값이 0에 가깝기 때문에 월 초과 사용시간이 이탈 여부에 영향을 미친다고 할 수 있다.</a:t>
            </a:r>
            <a:endParaRPr sz="105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7" name="Google Shape;157;p24"/>
          <p:cNvSpPr txBox="1"/>
          <p:nvPr/>
        </p:nvSpPr>
        <p:spPr>
          <a:xfrm>
            <a:off x="672500" y="390575"/>
            <a:ext cx="197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59AE3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04. OVERAGE</a:t>
            </a:r>
            <a:endParaRPr>
              <a:solidFill>
                <a:srgbClr val="659AE3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200" y="1255763"/>
            <a:ext cx="2700000" cy="1796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0647" y="1255775"/>
            <a:ext cx="2700000" cy="1734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7275" y="1621800"/>
            <a:ext cx="2795993" cy="8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5"/>
          <p:cNvSpPr txBox="1"/>
          <p:nvPr/>
        </p:nvSpPr>
        <p:spPr>
          <a:xfrm>
            <a:off x="672500" y="910400"/>
            <a:ext cx="4172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05. </a:t>
            </a:r>
            <a:r>
              <a:rPr lang="ko" sz="2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LEFTOVER</a:t>
            </a:r>
            <a:endParaRPr sz="28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</a:t>
            </a:r>
            <a:r>
              <a:rPr lang="ko" sz="20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(월 사용 잔여시간)</a:t>
            </a:r>
            <a:endParaRPr sz="20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67" name="Google Shape;167;p25"/>
          <p:cNvSpPr txBox="1"/>
          <p:nvPr/>
        </p:nvSpPr>
        <p:spPr>
          <a:xfrm>
            <a:off x="927600" y="3278425"/>
            <a:ext cx="734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가설 : 월 잔여사용시간이 고객 이탈여부에 영향을 미칠 것이다.</a:t>
            </a:r>
            <a:endParaRPr sz="18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/>
        </p:nvSpPr>
        <p:spPr>
          <a:xfrm>
            <a:off x="672500" y="790775"/>
            <a:ext cx="238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단변량 분석</a:t>
            </a:r>
            <a:endParaRPr b="1"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4" name="Google Shape;174;p26"/>
          <p:cNvSpPr txBox="1"/>
          <p:nvPr/>
        </p:nvSpPr>
        <p:spPr>
          <a:xfrm>
            <a:off x="672500" y="390575"/>
            <a:ext cx="197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59AE3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05. </a:t>
            </a:r>
            <a:r>
              <a:rPr lang="ko">
                <a:solidFill>
                  <a:srgbClr val="659AE3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LEFTOVER</a:t>
            </a:r>
            <a:endParaRPr>
              <a:solidFill>
                <a:srgbClr val="659AE3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500" y="1160066"/>
            <a:ext cx="2388600" cy="2000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9326" y="1161675"/>
            <a:ext cx="2635775" cy="18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3319" y="1160066"/>
            <a:ext cx="2635775" cy="183927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6"/>
          <p:cNvSpPr txBox="1"/>
          <p:nvPr/>
        </p:nvSpPr>
        <p:spPr>
          <a:xfrm>
            <a:off x="555450" y="3384000"/>
            <a:ext cx="80331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✔ </a:t>
            </a:r>
            <a:r>
              <a:rPr lang="ko" sz="105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잔여시간이 전혀 남아있지 않은 고객이 전체의 25%를 차지하며 이 부분이 이탈 여부와 관련이 있는지 분석해 보아야 한다.</a:t>
            </a:r>
            <a:endParaRPr sz="105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✔ 그래프가 전체적으로 왼쪽으로 치우친 경향이 있어 고객들에게 제공되는 통화시간이 부족한 것은 아닌지 추가 조사가 필요하다.</a:t>
            </a:r>
            <a:endParaRPr sz="105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✔ 잔여시간이 0인 사람들과 아닌 사람들을 나누어 비교 분석할 필요가 있다.</a:t>
            </a:r>
            <a:endParaRPr sz="105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7"/>
          <p:cNvPicPr preferRelativeResize="0"/>
          <p:nvPr/>
        </p:nvPicPr>
        <p:blipFill rotWithShape="1">
          <a:blip r:embed="rId3">
            <a:alphaModFix/>
          </a:blip>
          <a:srcRect b="0" l="44270" r="-4427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7"/>
          <p:cNvSpPr txBox="1"/>
          <p:nvPr/>
        </p:nvSpPr>
        <p:spPr>
          <a:xfrm>
            <a:off x="672500" y="790775"/>
            <a:ext cx="422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이변량 분석 (LEFTOVER &gt; CHURN) </a:t>
            </a:r>
            <a:endParaRPr b="1"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6" name="Google Shape;186;p27"/>
          <p:cNvSpPr txBox="1"/>
          <p:nvPr/>
        </p:nvSpPr>
        <p:spPr>
          <a:xfrm>
            <a:off x="739050" y="3528000"/>
            <a:ext cx="8033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✔ </a:t>
            </a:r>
            <a:r>
              <a:rPr lang="ko" sz="1050">
                <a:solidFill>
                  <a:srgbClr val="59595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잔여시간이 없는 고객 제외, 대략 25분 이하 정도 잔여시간이 있는 고객들의 경우, 잔류하는 고객이 이탈하는 고객보다 많다.</a:t>
            </a:r>
            <a:endParaRPr sz="1050">
              <a:solidFill>
                <a:srgbClr val="59595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59595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lang="ko" sz="105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✔ 검정 결과 p-value</a:t>
            </a:r>
            <a:r>
              <a:rPr lang="ko" sz="1050">
                <a:solidFill>
                  <a:srgbClr val="59595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의 값이 0에 가깝기 때문에 잔여시간이 고객의 이탈 여부에 영향을 미친다고 할 수 있다.</a:t>
            </a:r>
            <a:endParaRPr sz="105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7" name="Google Shape;187;p27"/>
          <p:cNvSpPr txBox="1"/>
          <p:nvPr/>
        </p:nvSpPr>
        <p:spPr>
          <a:xfrm>
            <a:off x="672500" y="390575"/>
            <a:ext cx="197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59AE3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05. LEFTOVER</a:t>
            </a:r>
            <a:endParaRPr>
              <a:solidFill>
                <a:srgbClr val="659AE3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88" name="Google Shape;18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500" y="1160075"/>
            <a:ext cx="2700000" cy="177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5475" y="1170085"/>
            <a:ext cx="2700000" cy="1817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4425" y="1593125"/>
            <a:ext cx="2551900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240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8"/>
          <p:cNvSpPr txBox="1"/>
          <p:nvPr/>
        </p:nvSpPr>
        <p:spPr>
          <a:xfrm>
            <a:off x="672500" y="910400"/>
            <a:ext cx="4172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06. </a:t>
            </a:r>
            <a:r>
              <a:rPr lang="ko" sz="2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HOUSE</a:t>
            </a:r>
            <a:endParaRPr sz="28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(집 가격)</a:t>
            </a:r>
            <a:endParaRPr sz="20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97" name="Google Shape;197;p28"/>
          <p:cNvSpPr txBox="1"/>
          <p:nvPr/>
        </p:nvSpPr>
        <p:spPr>
          <a:xfrm>
            <a:off x="927600" y="3278425"/>
            <a:ext cx="667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가설 : 집 가격이 고객 이탈여부에 영향을 미칠 것이다.</a:t>
            </a:r>
            <a:endParaRPr sz="18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 txBox="1"/>
          <p:nvPr/>
        </p:nvSpPr>
        <p:spPr>
          <a:xfrm>
            <a:off x="672500" y="790775"/>
            <a:ext cx="193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단변량 분석</a:t>
            </a:r>
            <a:endParaRPr b="1"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4" name="Google Shape;204;p29"/>
          <p:cNvSpPr txBox="1"/>
          <p:nvPr/>
        </p:nvSpPr>
        <p:spPr>
          <a:xfrm>
            <a:off x="824750" y="3528000"/>
            <a:ext cx="80331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✔ </a:t>
            </a:r>
            <a:r>
              <a:rPr lang="ko" sz="1050">
                <a:solidFill>
                  <a:srgbClr val="59595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집값은 대체로 고르게 분포되어 있으나 300,000달러 이하에서 빈도수가 높게 나타난다.</a:t>
            </a:r>
            <a:endParaRPr sz="1050">
              <a:solidFill>
                <a:srgbClr val="59595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5" name="Google Shape;205;p29"/>
          <p:cNvSpPr txBox="1"/>
          <p:nvPr/>
        </p:nvSpPr>
        <p:spPr>
          <a:xfrm>
            <a:off x="672500" y="390575"/>
            <a:ext cx="197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59AE3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06. </a:t>
            </a:r>
            <a:r>
              <a:rPr lang="ko">
                <a:solidFill>
                  <a:srgbClr val="659AE3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HOUSE</a:t>
            </a:r>
            <a:endParaRPr>
              <a:solidFill>
                <a:srgbClr val="659AE3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06" name="Google Shape;20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450" y="1160069"/>
            <a:ext cx="2431326" cy="203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6500" y="1160075"/>
            <a:ext cx="2545425" cy="17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2850" y="1246312"/>
            <a:ext cx="2165700" cy="161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0"/>
          <p:cNvPicPr preferRelativeResize="0"/>
          <p:nvPr/>
        </p:nvPicPr>
        <p:blipFill rotWithShape="1">
          <a:blip r:embed="rId3">
            <a:alphaModFix/>
          </a:blip>
          <a:srcRect b="0" l="44270" r="-4427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0"/>
          <p:cNvSpPr txBox="1"/>
          <p:nvPr/>
        </p:nvSpPr>
        <p:spPr>
          <a:xfrm>
            <a:off x="672500" y="790775"/>
            <a:ext cx="422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이변량 분석 (HOUSE &gt; CHURN) </a:t>
            </a:r>
            <a:endParaRPr b="1"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6" name="Google Shape;216;p30"/>
          <p:cNvSpPr txBox="1"/>
          <p:nvPr/>
        </p:nvSpPr>
        <p:spPr>
          <a:xfrm>
            <a:off x="672500" y="3384000"/>
            <a:ext cx="8033100" cy="11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✔ 집값 600,000 달러 구간을 기준으로 이탈 여부에 두드러지는 차이가 보인다.</a:t>
            </a:r>
            <a:endParaRPr sz="105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✔ 이탈 여부가 바뀌는 구간을 기준으로 나누어 분석을 진행해 볼 필요가 있다.</a:t>
            </a:r>
            <a:endParaRPr sz="105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200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✔ 검정 결과 p-value값이 0에 가깝기 때문에 집값이 고객 이탈 여부에 영향을 미친다고 할 수 있다.</a:t>
            </a:r>
            <a:endParaRPr sz="105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7" name="Google Shape;217;p30"/>
          <p:cNvSpPr txBox="1"/>
          <p:nvPr/>
        </p:nvSpPr>
        <p:spPr>
          <a:xfrm>
            <a:off x="672500" y="390575"/>
            <a:ext cx="197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59AE3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06. HOUSE</a:t>
            </a:r>
            <a:endParaRPr>
              <a:solidFill>
                <a:srgbClr val="659AE3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18" name="Google Shape;21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800" y="1160075"/>
            <a:ext cx="2700000" cy="1957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1675" y="1115325"/>
            <a:ext cx="2700000" cy="1925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7000" y="1865971"/>
            <a:ext cx="2171700" cy="648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1"/>
          <p:cNvSpPr txBox="1"/>
          <p:nvPr/>
        </p:nvSpPr>
        <p:spPr>
          <a:xfrm>
            <a:off x="672500" y="910400"/>
            <a:ext cx="4172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07. </a:t>
            </a:r>
            <a:r>
              <a:rPr lang="ko" sz="2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HANDSET_PRICE</a:t>
            </a:r>
            <a:endParaRPr sz="28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(핸드폰 가격)</a:t>
            </a:r>
            <a:endParaRPr sz="20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27" name="Google Shape;227;p31"/>
          <p:cNvSpPr txBox="1"/>
          <p:nvPr/>
        </p:nvSpPr>
        <p:spPr>
          <a:xfrm>
            <a:off x="927600" y="3278425"/>
            <a:ext cx="702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가설 : 핸드폰 가격이 고객 이탈여부에 영향을 미칠 것이다.</a:t>
            </a:r>
            <a:endParaRPr sz="18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/>
        </p:nvSpPr>
        <p:spPr>
          <a:xfrm>
            <a:off x="672500" y="910400"/>
            <a:ext cx="417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01. Target</a:t>
            </a:r>
            <a:endParaRPr sz="28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2"/>
          <p:cNvSpPr txBox="1"/>
          <p:nvPr/>
        </p:nvSpPr>
        <p:spPr>
          <a:xfrm>
            <a:off x="672500" y="790775"/>
            <a:ext cx="227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단변량 분석</a:t>
            </a:r>
            <a:endParaRPr b="1"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4" name="Google Shape;234;p32"/>
          <p:cNvSpPr txBox="1"/>
          <p:nvPr/>
        </p:nvSpPr>
        <p:spPr>
          <a:xfrm>
            <a:off x="672500" y="390575"/>
            <a:ext cx="197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59AE3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07. </a:t>
            </a:r>
            <a:r>
              <a:rPr lang="ko">
                <a:solidFill>
                  <a:srgbClr val="659AE3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HANDSET_PRICE</a:t>
            </a:r>
            <a:endParaRPr>
              <a:solidFill>
                <a:srgbClr val="659AE3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35" name="Google Shape;23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8974" y="1475350"/>
            <a:ext cx="2750747" cy="185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500" y="1352950"/>
            <a:ext cx="2696897" cy="180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2"/>
          <p:cNvSpPr txBox="1"/>
          <p:nvPr/>
        </p:nvSpPr>
        <p:spPr>
          <a:xfrm>
            <a:off x="739100" y="3528000"/>
            <a:ext cx="8355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✔ 핸드폰 가격은 약 400달러 기준으로 값이 극명하게 나뉘기 때문에 </a:t>
            </a:r>
            <a:r>
              <a:rPr lang="ko" sz="105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고객 데이터를 두 가지로 나누어 분석해 볼 필요가 있다. </a:t>
            </a:r>
            <a:endParaRPr sz="105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✔ 고객의 50%가 326달러 이하의 핸드폰을 사용하고 있고 이것은 평균보다 낮은 수치로 고객들이 대체로 저가 핸드폰을 사용하는 것으로 보인다.</a:t>
            </a:r>
            <a:endParaRPr sz="105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8" name="Google Shape;23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9725" y="1375543"/>
            <a:ext cx="2880000" cy="1908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3"/>
          <p:cNvPicPr preferRelativeResize="0"/>
          <p:nvPr/>
        </p:nvPicPr>
        <p:blipFill rotWithShape="1">
          <a:blip r:embed="rId3">
            <a:alphaModFix/>
          </a:blip>
          <a:srcRect b="0" l="44270" r="-4427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3"/>
          <p:cNvSpPr txBox="1"/>
          <p:nvPr/>
        </p:nvSpPr>
        <p:spPr>
          <a:xfrm>
            <a:off x="672500" y="790775"/>
            <a:ext cx="422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이변량 분석 (HANDSET_PRICE &gt; CHURN) </a:t>
            </a:r>
            <a:endParaRPr b="1"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6" name="Google Shape;246;p33"/>
          <p:cNvSpPr txBox="1"/>
          <p:nvPr/>
        </p:nvSpPr>
        <p:spPr>
          <a:xfrm>
            <a:off x="946475" y="3528000"/>
            <a:ext cx="8033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✔  핸드폰 가격이 약 400달러 근처의 평균선을 기준으로 이탈 여부에도 차이를 보이고 있다.</a:t>
            </a:r>
            <a:endParaRPr sz="105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✔ 검정 결과 p-value가 0에 가까워 핸드폰의 가격이 이탈 여부에 영향을 미친다고 할 수 있다.</a:t>
            </a:r>
            <a:endParaRPr sz="105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7" name="Google Shape;247;p33"/>
          <p:cNvSpPr txBox="1"/>
          <p:nvPr/>
        </p:nvSpPr>
        <p:spPr>
          <a:xfrm>
            <a:off x="672500" y="390575"/>
            <a:ext cx="197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59AE3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07. </a:t>
            </a:r>
            <a:r>
              <a:rPr lang="ko">
                <a:solidFill>
                  <a:srgbClr val="659AE3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HANDSET_PRICE</a:t>
            </a:r>
            <a:endParaRPr>
              <a:solidFill>
                <a:srgbClr val="659AE3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48" name="Google Shape;24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450" y="1304925"/>
            <a:ext cx="2700000" cy="1845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8300" y="1304925"/>
            <a:ext cx="2700000" cy="1779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4500" y="1703524"/>
            <a:ext cx="2846300" cy="86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 txBox="1"/>
          <p:nvPr/>
        </p:nvSpPr>
        <p:spPr>
          <a:xfrm>
            <a:off x="672500" y="910400"/>
            <a:ext cx="5847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08. </a:t>
            </a:r>
            <a:r>
              <a:rPr lang="ko" sz="2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AVERAGE_CALL_DURATION</a:t>
            </a:r>
            <a:endParaRPr sz="28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(평균 통화시간)</a:t>
            </a:r>
            <a:endParaRPr sz="20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57" name="Google Shape;257;p34"/>
          <p:cNvSpPr txBox="1"/>
          <p:nvPr/>
        </p:nvSpPr>
        <p:spPr>
          <a:xfrm>
            <a:off x="927600" y="3278425"/>
            <a:ext cx="717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가설 : 평균 통화시간이 고객이탈여부에 영향을 미칠 것이다.</a:t>
            </a:r>
            <a:endParaRPr sz="18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5"/>
          <p:cNvSpPr txBox="1"/>
          <p:nvPr/>
        </p:nvSpPr>
        <p:spPr>
          <a:xfrm>
            <a:off x="672500" y="790775"/>
            <a:ext cx="324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단변량 분석</a:t>
            </a:r>
            <a:endParaRPr b="1"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4" name="Google Shape;264;p35"/>
          <p:cNvSpPr txBox="1"/>
          <p:nvPr/>
        </p:nvSpPr>
        <p:spPr>
          <a:xfrm>
            <a:off x="555450" y="3528000"/>
            <a:ext cx="8033100" cy="10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✔ 0~3분, 4~7분, 8분 이상으로 세 집단으로 나누어 분석해 볼 필요가 있다.</a:t>
            </a:r>
            <a:endParaRPr sz="105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✔ 전체의 75%가 평균적으로 10분 이내로 통화한다. </a:t>
            </a:r>
            <a:endParaRPr sz="105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5" name="Google Shape;265;p35"/>
          <p:cNvSpPr txBox="1"/>
          <p:nvPr/>
        </p:nvSpPr>
        <p:spPr>
          <a:xfrm>
            <a:off x="672500" y="390575"/>
            <a:ext cx="343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59AE3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08. </a:t>
            </a:r>
            <a:r>
              <a:rPr lang="ko">
                <a:solidFill>
                  <a:srgbClr val="659AE3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AVERAGE CALL DURATION</a:t>
            </a:r>
            <a:endParaRPr>
              <a:solidFill>
                <a:srgbClr val="659AE3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66" name="Google Shape;26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525" y="1160069"/>
            <a:ext cx="2273650" cy="195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8600" y="1168100"/>
            <a:ext cx="2396950" cy="17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51348" y="1295400"/>
            <a:ext cx="2431711" cy="161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6"/>
          <p:cNvPicPr preferRelativeResize="0"/>
          <p:nvPr/>
        </p:nvPicPr>
        <p:blipFill rotWithShape="1">
          <a:blip r:embed="rId3">
            <a:alphaModFix/>
          </a:blip>
          <a:srcRect b="0" l="44270" r="-4427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6"/>
          <p:cNvSpPr txBox="1"/>
          <p:nvPr/>
        </p:nvSpPr>
        <p:spPr>
          <a:xfrm>
            <a:off x="672500" y="790775"/>
            <a:ext cx="422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이변량 분석 (AVERAGE CALL DURATION &gt; CHURN) </a:t>
            </a:r>
            <a:endParaRPr b="1"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6" name="Google Shape;276;p36"/>
          <p:cNvSpPr txBox="1"/>
          <p:nvPr/>
        </p:nvSpPr>
        <p:spPr>
          <a:xfrm>
            <a:off x="895800" y="3384000"/>
            <a:ext cx="72000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✔ 그래프상 차이가 있어 보이며, 약 3, 7.5 에서 교차한다.</a:t>
            </a:r>
            <a:endParaRPr sz="105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✔ 세 구간 중 3~7분 제외, 모두 이탈률이 높으므로 구간별 분석이 필요하다.</a:t>
            </a:r>
            <a:endParaRPr sz="105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✔검정 결과  p-value 값이 0.04262로 0.05보다는 작으므로 평균 통화시간이 고객 이탈 여부에 약한 영향을 미칠 수 있다.</a:t>
            </a:r>
            <a:endParaRPr sz="105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7" name="Google Shape;277;p36"/>
          <p:cNvSpPr txBox="1"/>
          <p:nvPr/>
        </p:nvSpPr>
        <p:spPr>
          <a:xfrm>
            <a:off x="672500" y="390575"/>
            <a:ext cx="408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59AE3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08. </a:t>
            </a:r>
            <a:r>
              <a:rPr lang="ko">
                <a:solidFill>
                  <a:srgbClr val="659AE3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AVERAGE CALL DURATION</a:t>
            </a:r>
            <a:endParaRPr>
              <a:solidFill>
                <a:srgbClr val="659AE3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78" name="Google Shape;27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4571" y="1196325"/>
            <a:ext cx="2700000" cy="1744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450" y="1183510"/>
            <a:ext cx="2700000" cy="1770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0824" y="1739013"/>
            <a:ext cx="2312700" cy="6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7"/>
          <p:cNvSpPr txBox="1"/>
          <p:nvPr/>
        </p:nvSpPr>
        <p:spPr>
          <a:xfrm>
            <a:off x="672500" y="910400"/>
            <a:ext cx="41724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09. </a:t>
            </a:r>
            <a:r>
              <a:rPr b="1" lang="ko" sz="2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REPORTED_SATISFACTION</a:t>
            </a:r>
            <a:endParaRPr b="1" sz="2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</a:t>
            </a:r>
            <a:r>
              <a:rPr b="1" lang="ko" sz="2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(만족도 설문)</a:t>
            </a:r>
            <a:endParaRPr sz="36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endParaRPr sz="20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87" name="Google Shape;287;p37"/>
          <p:cNvSpPr txBox="1"/>
          <p:nvPr/>
        </p:nvSpPr>
        <p:spPr>
          <a:xfrm>
            <a:off x="851400" y="3278425"/>
            <a:ext cx="667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가설 : 만족도 설문이 고객 이탈여부에 영향을 미칠 것이다.</a:t>
            </a:r>
            <a:endParaRPr sz="18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8"/>
          <p:cNvSpPr txBox="1"/>
          <p:nvPr/>
        </p:nvSpPr>
        <p:spPr>
          <a:xfrm>
            <a:off x="672500" y="790775"/>
            <a:ext cx="318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단변량 분석</a:t>
            </a:r>
            <a:endParaRPr b="1"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4" name="Google Shape;294;p38"/>
          <p:cNvSpPr txBox="1"/>
          <p:nvPr/>
        </p:nvSpPr>
        <p:spPr>
          <a:xfrm>
            <a:off x="672500" y="3384000"/>
            <a:ext cx="8033100" cy="14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✔ </a:t>
            </a:r>
            <a:r>
              <a:rPr lang="ko" sz="1050">
                <a:solidFill>
                  <a:srgbClr val="59595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부정적인 평가(매우 불만족, 불만족)를 한 고객이 전체 59.36%로 과반 이상을 차지한다.</a:t>
            </a:r>
            <a:endParaRPr sz="1050">
              <a:solidFill>
                <a:srgbClr val="59595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59595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✔ </a:t>
            </a:r>
            <a:r>
              <a:rPr lang="ko" sz="1050">
                <a:solidFill>
                  <a:srgbClr val="59595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부정적인 평가를 한 고객들의 이유를 조사해 볼 필요가 있다.</a:t>
            </a:r>
            <a:endParaRPr sz="1050">
              <a:solidFill>
                <a:srgbClr val="59595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✔ </a:t>
            </a:r>
            <a:r>
              <a:rPr lang="ko" sz="1050">
                <a:solidFill>
                  <a:srgbClr val="59595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부정적인 평가를 한 고객들의 실제 이탈 여부를 분석해 볼 필요가 있다.</a:t>
            </a:r>
            <a:endParaRPr sz="1050">
              <a:solidFill>
                <a:srgbClr val="59595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59595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✔ 결측치가 존재하므로 결측치를 고려한 분석이 필요하다.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5" name="Google Shape;295;p38"/>
          <p:cNvSpPr txBox="1"/>
          <p:nvPr/>
        </p:nvSpPr>
        <p:spPr>
          <a:xfrm>
            <a:off x="672500" y="390575"/>
            <a:ext cx="369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59AE3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09. </a:t>
            </a:r>
            <a:r>
              <a:rPr lang="ko">
                <a:solidFill>
                  <a:srgbClr val="659AE3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REPORTED SATISFACTION</a:t>
            </a:r>
            <a:endParaRPr>
              <a:solidFill>
                <a:srgbClr val="659AE3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96" name="Google Shape;29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5750" y="1160073"/>
            <a:ext cx="2700000" cy="21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0800" y="1416250"/>
            <a:ext cx="2700000" cy="1762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9"/>
          <p:cNvSpPr txBox="1"/>
          <p:nvPr/>
        </p:nvSpPr>
        <p:spPr>
          <a:xfrm>
            <a:off x="672500" y="3528000"/>
            <a:ext cx="7100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✔ 그래프를 보면 대부분 평균에 걸쳐있다.</a:t>
            </a:r>
            <a:endParaRPr sz="105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✔ 검정 결과 p-value가 0.14453 으로 큰 편으로 만족도 설문이 이탈 여부에 영향을 준다 보기 어렵다.</a:t>
            </a:r>
            <a:endParaRPr sz="105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4" name="Google Shape;304;p39"/>
          <p:cNvSpPr txBox="1"/>
          <p:nvPr/>
        </p:nvSpPr>
        <p:spPr>
          <a:xfrm>
            <a:off x="672500" y="390575"/>
            <a:ext cx="389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59AE3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09. REPORTED SATISFACTION</a:t>
            </a:r>
            <a:endParaRPr>
              <a:solidFill>
                <a:srgbClr val="659AE3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05" name="Google Shape;30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9985" y="1238775"/>
            <a:ext cx="2700000" cy="2204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9975" y="1238765"/>
            <a:ext cx="2700000" cy="1804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19975" y="1446750"/>
            <a:ext cx="2056500" cy="1388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9"/>
          <p:cNvSpPr txBox="1"/>
          <p:nvPr/>
        </p:nvSpPr>
        <p:spPr>
          <a:xfrm>
            <a:off x="672500" y="790775"/>
            <a:ext cx="445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이변량 분석 (</a:t>
            </a:r>
            <a:r>
              <a:rPr b="1" lang="ko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REPORTED SATISFACTION  &gt; CHURN)</a:t>
            </a:r>
            <a:endParaRPr b="1"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0"/>
          <p:cNvSpPr txBox="1"/>
          <p:nvPr/>
        </p:nvSpPr>
        <p:spPr>
          <a:xfrm>
            <a:off x="672500" y="910400"/>
            <a:ext cx="6679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r>
              <a:rPr lang="ko" sz="2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0. </a:t>
            </a:r>
            <a:r>
              <a:rPr lang="ko" sz="2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CONSIDERING_CHANGE_OF_PLAN</a:t>
            </a:r>
            <a:endParaRPr sz="28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(</a:t>
            </a:r>
            <a:r>
              <a:rPr lang="ko" sz="20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변경 계획 설문</a:t>
            </a:r>
            <a:r>
              <a:rPr lang="ko" sz="20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  <a:endParaRPr sz="20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15" name="Google Shape;315;p40"/>
          <p:cNvSpPr txBox="1"/>
          <p:nvPr/>
        </p:nvSpPr>
        <p:spPr>
          <a:xfrm>
            <a:off x="851400" y="3278425"/>
            <a:ext cx="667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가설 : 변경 계획 설문이 고객 이탈여부에 영향을 미칠 것이다.</a:t>
            </a:r>
            <a:endParaRPr sz="18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1"/>
          <p:cNvSpPr txBox="1"/>
          <p:nvPr/>
        </p:nvSpPr>
        <p:spPr>
          <a:xfrm>
            <a:off x="672500" y="790775"/>
            <a:ext cx="375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단변량 분석</a:t>
            </a:r>
            <a:endParaRPr b="1"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2" name="Google Shape;322;p41"/>
          <p:cNvSpPr txBox="1"/>
          <p:nvPr/>
        </p:nvSpPr>
        <p:spPr>
          <a:xfrm>
            <a:off x="1110900" y="3384000"/>
            <a:ext cx="8033100" cy="12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✔ </a:t>
            </a:r>
            <a:r>
              <a:rPr lang="ko" sz="1050">
                <a:solidFill>
                  <a:srgbClr val="59595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'절대 아니다','아니다' 제외, 변경 가능성이 있는 고객의 비율이 69.73%로 높은 편이다.</a:t>
            </a:r>
            <a:endParaRPr sz="1050">
              <a:solidFill>
                <a:srgbClr val="59595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59595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✔ </a:t>
            </a:r>
            <a:r>
              <a:rPr lang="ko" sz="1050">
                <a:solidFill>
                  <a:srgbClr val="59595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회사는 변경할 가능성이 있는 고객들을 유지시킬 수 있는 방안을 모색해야 한다.</a:t>
            </a:r>
            <a:endParaRPr sz="1050">
              <a:solidFill>
                <a:srgbClr val="59595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59595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✔ </a:t>
            </a:r>
            <a:r>
              <a:rPr lang="ko" sz="1050">
                <a:solidFill>
                  <a:srgbClr val="59595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변경계획 조사와 실제 변경 조사를 비교하여 변경계획 조사의 신빙성을 검토해 볼 필요가 있다</a:t>
            </a:r>
            <a:endParaRPr sz="105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3" name="Google Shape;323;p41"/>
          <p:cNvSpPr txBox="1"/>
          <p:nvPr/>
        </p:nvSpPr>
        <p:spPr>
          <a:xfrm>
            <a:off x="672500" y="390575"/>
            <a:ext cx="389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59AE3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10</a:t>
            </a:r>
            <a:r>
              <a:rPr lang="ko">
                <a:solidFill>
                  <a:srgbClr val="659AE3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 </a:t>
            </a:r>
            <a:r>
              <a:rPr lang="ko">
                <a:solidFill>
                  <a:srgbClr val="659AE3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CONSIDERING CHANGE OF PLAN</a:t>
            </a:r>
            <a:endParaRPr>
              <a:solidFill>
                <a:srgbClr val="659AE3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24" name="Google Shape;32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0575" y="1234125"/>
            <a:ext cx="2490859" cy="182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2325" y="1160075"/>
            <a:ext cx="2700000" cy="2055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/>
        </p:nvSpPr>
        <p:spPr>
          <a:xfrm>
            <a:off x="672500" y="790775"/>
            <a:ext cx="318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CHURN(이탈여부)</a:t>
            </a:r>
            <a:endParaRPr b="1"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901100" y="3513075"/>
            <a:ext cx="8033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✔ 잔존과 이탈 비율 차이가 크지 않다.</a:t>
            </a:r>
            <a:endParaRPr sz="105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✔ </a:t>
            </a:r>
            <a:r>
              <a:rPr lang="ko" sz="105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절반에 가까운 고객들이 이탈하는 것은 회사에 큰 손해로 작용할 수 있으므로 대책 검토가 시급하다.</a:t>
            </a:r>
            <a:endParaRPr sz="105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672500" y="390575"/>
            <a:ext cx="197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59AE3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01. Target</a:t>
            </a:r>
            <a:endParaRPr>
              <a:solidFill>
                <a:srgbClr val="659AE3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1362" y="1289091"/>
            <a:ext cx="2664000" cy="187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2637" y="1264200"/>
            <a:ext cx="2160000" cy="19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2"/>
          <p:cNvSpPr txBox="1"/>
          <p:nvPr/>
        </p:nvSpPr>
        <p:spPr>
          <a:xfrm>
            <a:off x="1432300" y="3528000"/>
            <a:ext cx="6169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✔ 그래프를 보면 대부분 평균에 걸쳐있다.</a:t>
            </a:r>
            <a:endParaRPr sz="105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✔ p-value 가 0.24672 으로 큰 편이므로 변경계획 설문이 고객 이탈여부에 영향을 준다 보기 어렵다.</a:t>
            </a:r>
            <a:endParaRPr sz="105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2" name="Google Shape;332;p42"/>
          <p:cNvSpPr txBox="1"/>
          <p:nvPr/>
        </p:nvSpPr>
        <p:spPr>
          <a:xfrm>
            <a:off x="672500" y="390575"/>
            <a:ext cx="375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59AE3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10</a:t>
            </a:r>
            <a:r>
              <a:rPr lang="ko">
                <a:solidFill>
                  <a:srgbClr val="659AE3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 </a:t>
            </a:r>
            <a:r>
              <a:rPr lang="ko">
                <a:solidFill>
                  <a:srgbClr val="659AE3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CONSIDERING CHANGE OF PLAN</a:t>
            </a:r>
            <a:endParaRPr>
              <a:solidFill>
                <a:srgbClr val="659AE3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33" name="Google Shape;333;p42"/>
          <p:cNvSpPr txBox="1"/>
          <p:nvPr/>
        </p:nvSpPr>
        <p:spPr>
          <a:xfrm>
            <a:off x="672500" y="790775"/>
            <a:ext cx="569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이변량 분석 (CONSIDERING CHANGE OF PLAN &gt; CHURN) </a:t>
            </a:r>
            <a:endParaRPr b="1"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34" name="Google Shape;33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6923" y="1086650"/>
            <a:ext cx="2321775" cy="2081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4925" y="1160076"/>
            <a:ext cx="2539475" cy="173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5325" y="1427721"/>
            <a:ext cx="2321775" cy="139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3"/>
          <p:cNvSpPr txBox="1"/>
          <p:nvPr/>
        </p:nvSpPr>
        <p:spPr>
          <a:xfrm>
            <a:off x="672500" y="910400"/>
            <a:ext cx="417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11</a:t>
            </a:r>
            <a:r>
              <a:rPr lang="ko" sz="2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 관계 정리</a:t>
            </a:r>
            <a:endParaRPr sz="28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4"/>
          <p:cNvSpPr txBox="1"/>
          <p:nvPr/>
        </p:nvSpPr>
        <p:spPr>
          <a:xfrm>
            <a:off x="537000" y="1359800"/>
            <a:ext cx="8070000" cy="29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✔</a:t>
            </a:r>
            <a:r>
              <a:rPr b="1" lang="ko" sz="1200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 강한 관계의 변수</a:t>
            </a:r>
            <a:endParaRPr b="1" sz="1200">
              <a:solidFill>
                <a:srgbClr val="CC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Nanum Gothic"/>
              <a:buChar char="-"/>
            </a:pPr>
            <a:r>
              <a:rPr b="1" lang="ko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INCOME(연 수입액), </a:t>
            </a:r>
            <a:r>
              <a:rPr b="1" lang="ko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LEFTOVER(월 사용 잔여시간(분)), </a:t>
            </a:r>
            <a:endParaRPr b="1"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HOUSE(집 가격), HANDSET_PRICE(핸드폰 가격)</a:t>
            </a:r>
            <a:r>
              <a:rPr b="1" lang="ko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OVERAGE(월 초과사용 시간(분))</a:t>
            </a:r>
            <a:endParaRPr b="1"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3C78D8"/>
                </a:solidFill>
                <a:latin typeface="Nanum Gothic"/>
                <a:ea typeface="Nanum Gothic"/>
                <a:cs typeface="Nanum Gothic"/>
                <a:sym typeface="Nanum Gothic"/>
              </a:rPr>
              <a:t>✔ </a:t>
            </a:r>
            <a:r>
              <a:rPr b="1" lang="ko" sz="1200">
                <a:solidFill>
                  <a:srgbClr val="3C78D8"/>
                </a:solidFill>
                <a:latin typeface="Nanum Gothic"/>
                <a:ea typeface="Nanum Gothic"/>
                <a:cs typeface="Nanum Gothic"/>
                <a:sym typeface="Nanum Gothic"/>
              </a:rPr>
              <a:t>약한 관계의 변수</a:t>
            </a:r>
            <a:endParaRPr b="1" sz="1200">
              <a:solidFill>
                <a:srgbClr val="3C78D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Nanum Gothic"/>
              <a:buChar char="-"/>
            </a:pPr>
            <a:r>
              <a:rPr b="1" lang="ko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COLLEGE(대학졸업 여부), AVERAGE CALL DURATION(평균 통화시간 (분)</a:t>
            </a:r>
            <a:r>
              <a:rPr b="1" lang="ko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b="1"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✔ </a:t>
            </a:r>
            <a:r>
              <a:rPr b="1" lang="ko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관계 없음</a:t>
            </a:r>
            <a:endParaRPr b="1"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Nanum Gothic"/>
              <a:buChar char="-"/>
            </a:pPr>
            <a:r>
              <a:rPr b="1" lang="ko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REPORTED SATISFACTION(만족도 설문), CONSIDERING CHANCE OF PLAN(변경 계획 설문)</a:t>
            </a:r>
            <a:endParaRPr b="1"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9" name="Google Shape;349;p44"/>
          <p:cNvSpPr txBox="1"/>
          <p:nvPr/>
        </p:nvSpPr>
        <p:spPr>
          <a:xfrm>
            <a:off x="672500" y="390575"/>
            <a:ext cx="197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59AE3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11</a:t>
            </a:r>
            <a:r>
              <a:rPr lang="ko">
                <a:solidFill>
                  <a:srgbClr val="659AE3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 관계 정리</a:t>
            </a:r>
            <a:endParaRPr>
              <a:solidFill>
                <a:srgbClr val="659AE3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25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672500" y="910400"/>
            <a:ext cx="4172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02. </a:t>
            </a:r>
            <a:r>
              <a:rPr lang="ko" sz="2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COLLEGE</a:t>
            </a:r>
            <a:endParaRPr sz="28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(대학졸업 여부)</a:t>
            </a:r>
            <a:endParaRPr sz="20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1232400" y="3278425"/>
            <a:ext cx="729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가설 : 대학졸업 여부가 고객 이탈 여부에 영향을 미칠 것이다.</a:t>
            </a:r>
            <a:endParaRPr sz="18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 rotWithShape="1">
          <a:blip r:embed="rId3">
            <a:alphaModFix/>
          </a:blip>
          <a:srcRect b="0" l="44270" r="-4427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/>
        </p:nvSpPr>
        <p:spPr>
          <a:xfrm>
            <a:off x="672500" y="790775"/>
            <a:ext cx="193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단변량 분석</a:t>
            </a:r>
            <a:endParaRPr b="1"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901100" y="3528000"/>
            <a:ext cx="4940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✔ 대학을 졸업한 고객과 졸업하지 않은 고객의 비율이 거의 비슷하다.</a:t>
            </a:r>
            <a:endParaRPr sz="105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✔ 졸업 유무에 따라 데이터를 분리하여 분석해 볼 필요가 있다.</a:t>
            </a:r>
            <a:endParaRPr sz="105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672500" y="390575"/>
            <a:ext cx="197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59AE3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02. COLLEGE</a:t>
            </a:r>
            <a:endParaRPr>
              <a:solidFill>
                <a:srgbClr val="659AE3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4500" y="1102927"/>
            <a:ext cx="2304000" cy="1993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9300" y="1224913"/>
            <a:ext cx="2700000" cy="1901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3">
            <a:alphaModFix/>
          </a:blip>
          <a:srcRect b="0" l="44270" r="-4427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672500" y="790775"/>
            <a:ext cx="422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이</a:t>
            </a:r>
            <a:r>
              <a:rPr b="1" lang="ko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변량 분석 (COLLEGE &gt; CHURN) </a:t>
            </a:r>
            <a:endParaRPr b="1"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928875" y="3528000"/>
            <a:ext cx="7101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✔ 그래프 상으로는 평균과 가까워 대학 졸업 여부와 고객 이탈과는 관계가 없어 보인다.</a:t>
            </a:r>
            <a:endParaRPr sz="105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✔ 검정 결과 유의수준이 0.05보다 작지만 보수적으로 접근하였을 때 0.01보다 크기 때문에 약한 관계라고 할 수 있다.</a:t>
            </a:r>
            <a:endParaRPr sz="105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672500" y="390575"/>
            <a:ext cx="197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59AE3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02. COLLEGE</a:t>
            </a:r>
            <a:endParaRPr>
              <a:solidFill>
                <a:srgbClr val="659AE3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225" y="1306727"/>
            <a:ext cx="2700000" cy="1882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3975" y="1333728"/>
            <a:ext cx="2700000" cy="1828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7149" y="1534900"/>
            <a:ext cx="2700000" cy="140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/>
        </p:nvSpPr>
        <p:spPr>
          <a:xfrm>
            <a:off x="672500" y="910400"/>
            <a:ext cx="4172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03. </a:t>
            </a:r>
            <a:r>
              <a:rPr lang="ko" sz="2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INCOME</a:t>
            </a:r>
            <a:endParaRPr sz="28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(</a:t>
            </a:r>
            <a:r>
              <a:rPr lang="ko" sz="20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연 수입액)</a:t>
            </a:r>
            <a:endParaRPr sz="20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1232400" y="3241150"/>
            <a:ext cx="667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가설 : 연 수입액이 고객 이탈여부에 영향을 미칠 것이다.</a:t>
            </a:r>
            <a:endParaRPr sz="18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672500" y="790775"/>
            <a:ext cx="193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단변량 분석</a:t>
            </a:r>
            <a:endParaRPr b="1"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849225" y="3528000"/>
            <a:ext cx="8033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✔ 연 수입액은 50,000달러 기준으로 빈도수가 급격하게 변하는 것으로 볼 때 데이터를 나누어 비교 분석해 볼 필요가 있다.</a:t>
            </a:r>
            <a:endParaRPr sz="105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✔ 데이터 분포가 약간 왼쪽으로 치우쳐있으나 대체로 고르게 분포되어 있다.</a:t>
            </a:r>
            <a:endParaRPr sz="105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672500" y="390575"/>
            <a:ext cx="197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59AE3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03. INCOME</a:t>
            </a:r>
            <a:endParaRPr>
              <a:solidFill>
                <a:srgbClr val="659AE3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494" y="1208231"/>
            <a:ext cx="2502000" cy="1867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0425" y="1160083"/>
            <a:ext cx="2503150" cy="1759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9400" y="1160075"/>
            <a:ext cx="2279145" cy="16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1"/>
          <p:cNvPicPr preferRelativeResize="0"/>
          <p:nvPr/>
        </p:nvPicPr>
        <p:blipFill rotWithShape="1">
          <a:blip r:embed="rId3">
            <a:alphaModFix/>
          </a:blip>
          <a:srcRect b="0" l="44270" r="-4427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/>
        </p:nvSpPr>
        <p:spPr>
          <a:xfrm>
            <a:off x="751275" y="3384000"/>
            <a:ext cx="80331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✔ 약 100,000달러 이상의 수입을 버는 사람들의 이탈이 더 많다.</a:t>
            </a:r>
            <a:endParaRPr sz="105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✔ </a:t>
            </a:r>
            <a:r>
              <a:rPr lang="ko" sz="1050">
                <a:solidFill>
                  <a:schemeClr val="dk2"/>
                </a:solidFill>
                <a:highlight>
                  <a:srgbClr val="FFFFFF"/>
                </a:highlight>
              </a:rPr>
              <a:t>이탈이 더 많아지는 부분을 기점으로 데이터를 분리하여 추가 분석할 필요가 있다</a:t>
            </a:r>
            <a:endParaRPr sz="10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✔ </a:t>
            </a:r>
            <a:r>
              <a:rPr lang="ko" sz="1050">
                <a:solidFill>
                  <a:schemeClr val="dk2"/>
                </a:solidFill>
                <a:highlight>
                  <a:srgbClr val="FFFFFF"/>
                </a:highlight>
              </a:rPr>
              <a:t>검정 결과 p-value의 값이 충분히 작기 때문에 연 수입액이 고객의 이탈 여부에 영향을 미친다고 할 수 있다.</a:t>
            </a:r>
            <a:endParaRPr sz="1050">
              <a:solidFill>
                <a:schemeClr val="dk2"/>
              </a:solidFill>
              <a:highlight>
                <a:srgbClr val="FFFFFF"/>
              </a:highlight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672500" y="390575"/>
            <a:ext cx="197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59AE3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03. INCOME</a:t>
            </a:r>
            <a:endParaRPr>
              <a:solidFill>
                <a:srgbClr val="659AE3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450" y="1171263"/>
            <a:ext cx="27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6175" y="1091662"/>
            <a:ext cx="2700000" cy="195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3625" y="1741975"/>
            <a:ext cx="2793575" cy="82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/>
        </p:nvSpPr>
        <p:spPr>
          <a:xfrm>
            <a:off x="672500" y="790775"/>
            <a:ext cx="422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이변량 분석 (INCOME &gt; CHURN) </a:t>
            </a:r>
            <a:endParaRPr b="1"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